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notesMasterIdLst>
    <p:notesMasterId r:id="rId17"/>
  </p:notesMasterIdLst>
  <p:sldIdLst>
    <p:sldId id="256" r:id="rId2"/>
    <p:sldId id="286" r:id="rId3"/>
    <p:sldId id="295" r:id="rId4"/>
    <p:sldId id="257" r:id="rId5"/>
    <p:sldId id="287" r:id="rId6"/>
    <p:sldId id="288" r:id="rId7"/>
    <p:sldId id="289" r:id="rId8"/>
    <p:sldId id="290" r:id="rId9"/>
    <p:sldId id="294" r:id="rId10"/>
    <p:sldId id="285" r:id="rId11"/>
    <p:sldId id="291" r:id="rId12"/>
    <p:sldId id="292" r:id="rId13"/>
    <p:sldId id="293" r:id="rId14"/>
    <p:sldId id="296" r:id="rId15"/>
    <p:sldId id="297" r:id="rId16"/>
  </p:sldIdLst>
  <p:sldSz cx="9144000" cy="6858000" type="screen4x3"/>
  <p:notesSz cx="7099300" cy="1023461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31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79" autoAdjust="0"/>
    <p:restoredTop sz="94638" autoAdjust="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2937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4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l">
              <a:defRPr sz="1300"/>
            </a:lvl1pPr>
          </a:lstStyle>
          <a:p>
            <a:fld id="{89AAF667-7E4C-4FD7-ABAA-BF0166BED6C6}" type="datetimeFigureOut">
              <a:rPr lang="fa-IR" smtClean="0"/>
              <a:pPr/>
              <a:t>01/21/1440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2937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4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l">
              <a:defRPr sz="1300"/>
            </a:lvl1pPr>
          </a:lstStyle>
          <a:p>
            <a:fld id="{C61D32BE-7FAF-4678-B994-FB6E5890FAD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D32BE-7FAF-4678-B994-FB6E5890FAD0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A77-1FB0-4E39-8D74-CD8A4751411B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387B8-8D28-429D-8AC9-1440214B1244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E2A36-22E5-4D92-8569-E1C994C58ADA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D748-AAAD-4826-B3F7-3428C8DBD1B7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468E-CC2B-4125-9A36-548F4220D5AB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BEE-9C5B-4B74-BE14-8EC041FB9476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C0B97-2AAC-4FA8-82DB-93608A04D0B8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6639-CE70-4189-BE93-D84B0616D54F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CDD1-B8C1-4E9F-AC35-B0B4AF57C76F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F5B4-6026-4870-BEB8-54C62B030F3D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FAD-EB51-484F-87BE-9A5921CF6003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3E54E-32A6-4258-A365-4463D93CB77E}" type="datetime8">
              <a:rPr lang="fa-IR" smtClean="0"/>
              <a:pPr/>
              <a:t>اکتبر 1،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76F3C-FC7A-4F48-9E8F-1FEF0733D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advClick="0">
    <p:strips dir="rd"/>
  </p:transition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1" y="0"/>
            <a:ext cx="914403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1793" name="Rectangle 1"/>
          <p:cNvSpPr>
            <a:spLocks noChangeArrowheads="1"/>
          </p:cNvSpPr>
          <p:nvPr/>
        </p:nvSpPr>
        <p:spPr bwMode="auto">
          <a:xfrm>
            <a:off x="0" y="108686"/>
            <a:ext cx="900115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8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rm" pitchFamily="2" charset="-78"/>
              </a:rPr>
              <a:t>کتاب استعداد تحلیلی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8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B Narm" pitchFamily="2" charset="-78"/>
              </a:rPr>
              <a:t>            (</a:t>
            </a:r>
            <a:r>
              <a:rPr lang="fa-IR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B Narm" pitchFamily="2" charset="-78"/>
              </a:rPr>
              <a:t>هوش</a:t>
            </a:r>
            <a:r>
              <a:rPr lang="fa-IR" sz="8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B Narm" pitchFamily="2" charset="-78"/>
              </a:rPr>
              <a:t> </a:t>
            </a:r>
            <a:r>
              <a:rPr lang="fa-IR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B Narm" pitchFamily="2" charset="-78"/>
              </a:rPr>
              <a:t>غیرکلامی)</a:t>
            </a:r>
            <a:endParaRPr kumimoji="0" lang="fa-IR" sz="8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B Narm" pitchFamily="2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6286520"/>
            <a:ext cx="6143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rm" pitchFamily="2" charset="-78"/>
              </a:rPr>
              <a:t>فاطمه راسخ – مهر 97</a:t>
            </a:r>
            <a:endParaRPr kumimoji="0" lang="fa-IR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B Narm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2143116"/>
            <a:ext cx="3286147" cy="452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images (3).jpg"/>
          <p:cNvPicPr>
            <a:picLocks noChangeAspect="1"/>
          </p:cNvPicPr>
          <p:nvPr/>
        </p:nvPicPr>
        <p:blipFill>
          <a:blip r:embed="rId2" cstate="print">
            <a:lum bright="46000" contrast="-65000"/>
          </a:blip>
          <a:stretch>
            <a:fillRect/>
          </a:stretch>
        </p:blipFill>
        <p:spPr>
          <a:xfrm>
            <a:off x="1" y="0"/>
            <a:ext cx="9164442" cy="6858000"/>
          </a:xfrm>
          <a:prstGeom prst="rect">
            <a:avLst/>
          </a:prstGeom>
        </p:spPr>
      </p:pic>
      <p:sp>
        <p:nvSpPr>
          <p:cNvPr id="180225" name="Rectangle 1"/>
          <p:cNvSpPr>
            <a:spLocks noChangeArrowheads="1"/>
          </p:cNvSpPr>
          <p:nvPr/>
        </p:nvSpPr>
        <p:spPr bwMode="auto">
          <a:xfrm>
            <a:off x="360086" y="2562026"/>
            <a:ext cx="8501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60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B Davat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Davat" pitchFamily="2" charset="-78"/>
              </a:rPr>
              <a:t> </a:t>
            </a:r>
          </a:p>
        </p:txBody>
      </p:sp>
      <p:pic>
        <p:nvPicPr>
          <p:cNvPr id="8" name="Picture 7" descr="1 (41)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744925">
            <a:off x="5945411" y="87528"/>
            <a:ext cx="812698" cy="81269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 rot="21361130">
            <a:off x="165558" y="199540"/>
            <a:ext cx="5790526" cy="12023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 rot="21145403">
            <a:off x="257655" y="298505"/>
            <a:ext cx="56791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5 ویژگی اصلی کتاب</a:t>
            </a:r>
            <a:endParaRPr lang="fa-IR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14282" y="1357298"/>
            <a:ext cx="871540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2. درس‌نامه‌ی مفصل و تشریحی همراه با مثال</a:t>
            </a:r>
            <a:endParaRPr lang="fa-IR" sz="4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Elham" pitchFamily="2" charset="-78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6" y="2384276"/>
            <a:ext cx="5286380" cy="440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images (3).jpg"/>
          <p:cNvPicPr>
            <a:picLocks noChangeAspect="1"/>
          </p:cNvPicPr>
          <p:nvPr/>
        </p:nvPicPr>
        <p:blipFill>
          <a:blip r:embed="rId2" cstate="print">
            <a:lum bright="46000" contrast="-65000"/>
          </a:blip>
          <a:stretch>
            <a:fillRect/>
          </a:stretch>
        </p:blipFill>
        <p:spPr>
          <a:xfrm>
            <a:off x="1" y="0"/>
            <a:ext cx="9164442" cy="6858000"/>
          </a:xfrm>
          <a:prstGeom prst="rect">
            <a:avLst/>
          </a:prstGeom>
        </p:spPr>
      </p:pic>
      <p:sp>
        <p:nvSpPr>
          <p:cNvPr id="180225" name="Rectangle 1"/>
          <p:cNvSpPr>
            <a:spLocks noChangeArrowheads="1"/>
          </p:cNvSpPr>
          <p:nvPr/>
        </p:nvSpPr>
        <p:spPr bwMode="auto">
          <a:xfrm>
            <a:off x="360086" y="2562026"/>
            <a:ext cx="8501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60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B Davat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Davat" pitchFamily="2" charset="-78"/>
              </a:rPr>
              <a:t> </a:t>
            </a:r>
          </a:p>
        </p:txBody>
      </p:sp>
      <p:pic>
        <p:nvPicPr>
          <p:cNvPr id="8" name="Picture 7" descr="1 (41)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744925">
            <a:off x="5945411" y="87528"/>
            <a:ext cx="812698" cy="81269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 rot="21361130">
            <a:off x="165558" y="199540"/>
            <a:ext cx="5790526" cy="12023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 rot="21145403">
            <a:off x="257655" y="298505"/>
            <a:ext cx="56791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5 ویژگی اصلی کتاب</a:t>
            </a:r>
            <a:endParaRPr lang="fa-IR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14282" y="1449631"/>
            <a:ext cx="87154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3.پاسخ‌نامه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 تشریحی</a:t>
            </a:r>
            <a:endParaRPr lang="fa-IR" sz="36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Elham" pitchFamily="2" charset="-7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06" y="1500174"/>
            <a:ext cx="4857784" cy="5319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images (3).jpg"/>
          <p:cNvPicPr>
            <a:picLocks noChangeAspect="1"/>
          </p:cNvPicPr>
          <p:nvPr/>
        </p:nvPicPr>
        <p:blipFill>
          <a:blip r:embed="rId2" cstate="print">
            <a:lum bright="46000" contrast="-65000"/>
          </a:blip>
          <a:stretch>
            <a:fillRect/>
          </a:stretch>
        </p:blipFill>
        <p:spPr>
          <a:xfrm>
            <a:off x="1" y="0"/>
            <a:ext cx="9164442" cy="6858000"/>
          </a:xfrm>
          <a:prstGeom prst="rect">
            <a:avLst/>
          </a:prstGeom>
        </p:spPr>
      </p:pic>
      <p:sp>
        <p:nvSpPr>
          <p:cNvPr id="180225" name="Rectangle 1"/>
          <p:cNvSpPr>
            <a:spLocks noChangeArrowheads="1"/>
          </p:cNvSpPr>
          <p:nvPr/>
        </p:nvSpPr>
        <p:spPr bwMode="auto">
          <a:xfrm>
            <a:off x="360086" y="2562026"/>
            <a:ext cx="8501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60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B Davat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Davat" pitchFamily="2" charset="-78"/>
              </a:rPr>
              <a:t> </a:t>
            </a:r>
          </a:p>
        </p:txBody>
      </p:sp>
      <p:pic>
        <p:nvPicPr>
          <p:cNvPr id="8" name="Picture 7" descr="1 (41)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744925">
            <a:off x="5945411" y="87528"/>
            <a:ext cx="812698" cy="81269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 rot="21361130">
            <a:off x="165558" y="199540"/>
            <a:ext cx="5790526" cy="12023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 rot="21145403">
            <a:off x="257655" y="298505"/>
            <a:ext cx="56791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5 ویژگی اصلی کتاب</a:t>
            </a:r>
            <a:endParaRPr lang="fa-IR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14282" y="1500174"/>
            <a:ext cx="87154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4.چهار مرحله آزمون جامع</a:t>
            </a:r>
            <a:endParaRPr lang="fa-IR" sz="4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Elham" pitchFamily="2" charset="-78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429000"/>
            <a:ext cx="5000660" cy="182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images (3).jpg"/>
          <p:cNvPicPr>
            <a:picLocks noChangeAspect="1"/>
          </p:cNvPicPr>
          <p:nvPr/>
        </p:nvPicPr>
        <p:blipFill>
          <a:blip r:embed="rId2" cstate="print">
            <a:lum bright="46000" contrast="-65000"/>
          </a:blip>
          <a:stretch>
            <a:fillRect/>
          </a:stretch>
        </p:blipFill>
        <p:spPr>
          <a:xfrm>
            <a:off x="1" y="0"/>
            <a:ext cx="9164442" cy="6858000"/>
          </a:xfrm>
          <a:prstGeom prst="rect">
            <a:avLst/>
          </a:prstGeom>
        </p:spPr>
      </p:pic>
      <p:sp>
        <p:nvSpPr>
          <p:cNvPr id="180225" name="Rectangle 1"/>
          <p:cNvSpPr>
            <a:spLocks noChangeArrowheads="1"/>
          </p:cNvSpPr>
          <p:nvPr/>
        </p:nvSpPr>
        <p:spPr bwMode="auto">
          <a:xfrm>
            <a:off x="360086" y="2562026"/>
            <a:ext cx="8501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60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B Davat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Davat" pitchFamily="2" charset="-78"/>
              </a:rPr>
              <a:t> </a:t>
            </a:r>
          </a:p>
        </p:txBody>
      </p:sp>
      <p:pic>
        <p:nvPicPr>
          <p:cNvPr id="8" name="Picture 7" descr="1 (41)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744925">
            <a:off x="5945411" y="87528"/>
            <a:ext cx="812698" cy="81269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 rot="21361130">
            <a:off x="165558" y="199540"/>
            <a:ext cx="5790526" cy="12023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 rot="21145403">
            <a:off x="257655" y="298505"/>
            <a:ext cx="56791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5 ویژگی اصلی کتاب</a:t>
            </a:r>
            <a:endParaRPr lang="fa-IR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14282" y="1500174"/>
            <a:ext cx="87154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5.پیمانه‌ای بودن کتاب</a:t>
            </a:r>
            <a:endParaRPr lang="fa-IR" sz="4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Elham" pitchFamily="2" charset="-78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271548"/>
            <a:ext cx="4429156" cy="458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images (3).jpg"/>
          <p:cNvPicPr>
            <a:picLocks noChangeAspect="1"/>
          </p:cNvPicPr>
          <p:nvPr/>
        </p:nvPicPr>
        <p:blipFill>
          <a:blip r:embed="rId2" cstate="print">
            <a:lum bright="46000" contrast="-65000"/>
          </a:blip>
          <a:stretch>
            <a:fillRect/>
          </a:stretch>
        </p:blipFill>
        <p:spPr>
          <a:xfrm>
            <a:off x="1" y="0"/>
            <a:ext cx="9164442" cy="6858000"/>
          </a:xfrm>
          <a:prstGeom prst="rect">
            <a:avLst/>
          </a:prstGeom>
        </p:spPr>
      </p:pic>
      <p:sp>
        <p:nvSpPr>
          <p:cNvPr id="180225" name="Rectangle 1"/>
          <p:cNvSpPr>
            <a:spLocks noChangeArrowheads="1"/>
          </p:cNvSpPr>
          <p:nvPr/>
        </p:nvSpPr>
        <p:spPr bwMode="auto">
          <a:xfrm>
            <a:off x="360086" y="2562026"/>
            <a:ext cx="8501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60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B Davat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Davat" pitchFamily="2" charset="-78"/>
              </a:rPr>
              <a:t> </a:t>
            </a:r>
          </a:p>
        </p:txBody>
      </p:sp>
      <p:pic>
        <p:nvPicPr>
          <p:cNvPr id="8" name="Picture 7" descr="1 (41)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744925">
            <a:off x="5945411" y="87528"/>
            <a:ext cx="812698" cy="81269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 rot="21361130">
            <a:off x="165558" y="199540"/>
            <a:ext cx="5790526" cy="12023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 rot="21145403">
            <a:off x="257655" y="298505"/>
            <a:ext cx="56791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مخاطبان کتاب</a:t>
            </a:r>
            <a:endParaRPr lang="fa-IR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14282" y="1571612"/>
            <a:ext cx="87154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4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1. همه‌ی دانش‌آموزانی که قصد شرکت در آزمون‌های ورودی مدارس برتر دارند.</a:t>
            </a: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4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2. همه‌ی اولیایی که قصد پرورش هوش غیرکلامی فرزندان خود را دارند.</a:t>
            </a: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4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3.همه‌ی کسانی که قصد دارند در کنار سرگرمی، ذهن خود را پرورش دهند.</a:t>
            </a:r>
            <a:endParaRPr lang="fa-IR" sz="4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Farnaz" pitchFamily="2" charset="-78"/>
            </a:endParaRP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4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Elham" pitchFamily="2" charset="-78"/>
            </a:endParaRPr>
          </a:p>
        </p:txBody>
      </p:sp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images (3).jpg"/>
          <p:cNvPicPr>
            <a:picLocks noChangeAspect="1"/>
          </p:cNvPicPr>
          <p:nvPr/>
        </p:nvPicPr>
        <p:blipFill>
          <a:blip r:embed="rId2" cstate="print">
            <a:lum bright="46000" contrast="-65000"/>
          </a:blip>
          <a:stretch>
            <a:fillRect/>
          </a:stretch>
        </p:blipFill>
        <p:spPr>
          <a:xfrm>
            <a:off x="1" y="0"/>
            <a:ext cx="9164442" cy="6858000"/>
          </a:xfrm>
          <a:prstGeom prst="rect">
            <a:avLst/>
          </a:prstGeom>
        </p:spPr>
      </p:pic>
      <p:sp>
        <p:nvSpPr>
          <p:cNvPr id="180225" name="Rectangle 1"/>
          <p:cNvSpPr>
            <a:spLocks noChangeArrowheads="1"/>
          </p:cNvSpPr>
          <p:nvPr/>
        </p:nvSpPr>
        <p:spPr bwMode="auto">
          <a:xfrm>
            <a:off x="360086" y="2562026"/>
            <a:ext cx="8501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60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B Davat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Davat" pitchFamily="2" charset="-78"/>
              </a:rPr>
              <a:t> </a:t>
            </a:r>
          </a:p>
        </p:txBody>
      </p:sp>
      <p:pic>
        <p:nvPicPr>
          <p:cNvPr id="8" name="Picture 7" descr="1 (41)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744925">
            <a:off x="5945411" y="87528"/>
            <a:ext cx="812698" cy="81269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 rot="21361130">
            <a:off x="165558" y="199540"/>
            <a:ext cx="5790526" cy="12023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 rot="21145403">
            <a:off x="257655" y="344672"/>
            <a:ext cx="56791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کد، نوع و قیمت کتاب</a:t>
            </a:r>
            <a:endParaRPr lang="fa-IR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14282" y="2494943"/>
            <a:ext cx="87154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4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کتاب در مجموعه‌ی کتاب‌های طبقه‌بندی کانون (آبی)، با کد 6880 و با قیمت 33000 تومان به چاپ رسیده است. </a:t>
            </a: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4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Elham" pitchFamily="2" charset="-78"/>
            </a:endParaRPr>
          </a:p>
        </p:txBody>
      </p:sp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images (3).jpg"/>
          <p:cNvPicPr>
            <a:picLocks noChangeAspect="1"/>
          </p:cNvPicPr>
          <p:nvPr/>
        </p:nvPicPr>
        <p:blipFill>
          <a:blip r:embed="rId2" cstate="print">
            <a:lum bright="46000" contrast="-69000"/>
          </a:blip>
          <a:stretch>
            <a:fillRect/>
          </a:stretch>
        </p:blipFill>
        <p:spPr>
          <a:xfrm>
            <a:off x="1" y="0"/>
            <a:ext cx="916444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214555"/>
            <a:ext cx="8596566" cy="5214974"/>
          </a:xfrm>
        </p:spPr>
        <p:txBody>
          <a:bodyPr>
            <a:normAutofit fontScale="90000"/>
          </a:bodyPr>
          <a:lstStyle/>
          <a:p>
            <a:pPr algn="r">
              <a:lnSpc>
                <a:spcPct val="115000"/>
              </a:lnSpc>
            </a:pPr>
            <a:r>
              <a:rPr lang="fa-IR" sz="6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abassom" pitchFamily="2" charset="-78"/>
              </a:rPr>
              <a:t/>
            </a:r>
            <a:br>
              <a:rPr lang="fa-IR" sz="6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abassom" pitchFamily="2" charset="-78"/>
              </a:rPr>
            </a:br>
            <a:r>
              <a:rPr lang="en-US" sz="3100" dirty="0" smtClean="0">
                <a:latin typeface="Times New Roman"/>
                <a:ea typeface="Times New Roman"/>
                <a:cs typeface="B Kamran" pitchFamily="2" charset="-78"/>
              </a:rPr>
              <a:t/>
            </a:r>
            <a:br>
              <a:rPr lang="en-US" sz="3100" dirty="0" smtClean="0">
                <a:latin typeface="Times New Roman"/>
                <a:ea typeface="Times New Roman"/>
                <a:cs typeface="B Kamran" pitchFamily="2" charset="-78"/>
              </a:rPr>
            </a:br>
            <a:r>
              <a:rPr lang="en-US" sz="7300" dirty="0" smtClean="0">
                <a:latin typeface="Times New Roman"/>
                <a:ea typeface="Times New Roman"/>
                <a:cs typeface="B Kamran" pitchFamily="2" charset="-78"/>
              </a:rPr>
              <a:t/>
            </a:r>
            <a:br>
              <a:rPr lang="en-US" sz="7300" dirty="0" smtClean="0">
                <a:latin typeface="Times New Roman"/>
                <a:ea typeface="Times New Roman"/>
                <a:cs typeface="B Kamran" pitchFamily="2" charset="-78"/>
              </a:rPr>
            </a:br>
            <a: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abassom" pitchFamily="2" charset="-78"/>
              </a:rPr>
              <a:t/>
            </a:r>
            <a:b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abassom" pitchFamily="2" charset="-78"/>
              </a:rPr>
            </a:br>
            <a: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abassom" pitchFamily="2" charset="-78"/>
              </a:rPr>
              <a:t/>
            </a:r>
            <a:b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abassom" pitchFamily="2" charset="-78"/>
              </a:rPr>
            </a:br>
            <a: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abassom" pitchFamily="2" charset="-78"/>
              </a:rPr>
              <a:t/>
            </a:r>
            <a:b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abassom" pitchFamily="2" charset="-78"/>
              </a:rPr>
            </a:br>
            <a: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abassom" pitchFamily="2" charset="-78"/>
              </a:rPr>
              <a:t/>
            </a:r>
            <a:b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abassom" pitchFamily="2" charset="-78"/>
              </a:rPr>
            </a:br>
            <a:r>
              <a:rPr lang="fa-I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/>
            </a:r>
            <a:br>
              <a:rPr lang="fa-I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</a:br>
            <a:endParaRPr lang="fa-IR" sz="4800" b="1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57158" y="1903600"/>
            <a:ext cx="8539921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/>
            <a:r>
              <a:rPr lang="fa-IR" sz="3200" b="1" dirty="0" smtClean="0">
                <a:cs typeface="B Nazanin" pitchFamily="2" charset="-78"/>
              </a:rPr>
              <a:t>محتوای </a:t>
            </a:r>
            <a:r>
              <a:rPr lang="fa-IR" sz="3200" b="1" dirty="0" smtClean="0">
                <a:cs typeface="B Nazanin" pitchFamily="2" charset="-78"/>
              </a:rPr>
              <a:t>آزمون ورودی مدارس برتر </a:t>
            </a:r>
            <a:r>
              <a:rPr lang="fa-IR" sz="3200" b="1" dirty="0" smtClean="0">
                <a:cs typeface="B Nazanin" pitchFamily="2" charset="-78"/>
              </a:rPr>
              <a:t>مشتمل بر دو دسته </a:t>
            </a:r>
            <a:r>
              <a:rPr lang="fa-IR" sz="3200" b="1" dirty="0" smtClean="0">
                <a:cs typeface="B Nazanin" pitchFamily="2" charset="-78"/>
              </a:rPr>
              <a:t>سؤالات </a:t>
            </a:r>
            <a:r>
              <a:rPr lang="fa-IR" sz="3200" b="1" dirty="0" smtClean="0">
                <a:cs typeface="B Nazanin" pitchFamily="2" charset="-78"/>
              </a:rPr>
              <a:t>«استعداد تحلیلی»  </a:t>
            </a:r>
            <a:r>
              <a:rPr lang="fa-IR" sz="32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20درصد</a:t>
            </a:r>
            <a:r>
              <a:rPr lang="fa-IR" sz="3200" b="1" dirty="0" smtClean="0">
                <a:cs typeface="B Nazanin" pitchFamily="2" charset="-78"/>
              </a:rPr>
              <a:t> نمره‌ی آزمون و «استعداد تحصیلی» </a:t>
            </a:r>
            <a:r>
              <a:rPr lang="fa-IR" sz="3200" b="1" dirty="0" smtClean="0">
                <a:cs typeface="B Nazanin" pitchFamily="2" charset="-78"/>
              </a:rPr>
              <a:t>80 درصد </a:t>
            </a:r>
            <a:r>
              <a:rPr lang="fa-IR" sz="3200" b="1" dirty="0" smtClean="0">
                <a:cs typeface="B Nazanin" pitchFamily="2" charset="-78"/>
              </a:rPr>
              <a:t>نمره‌ی آزمون است.</a:t>
            </a:r>
            <a:endParaRPr lang="en-US" sz="3200" b="1" dirty="0" smtClean="0">
              <a:cs typeface="B Nazanin" pitchFamily="2" charset="-78"/>
            </a:endParaRPr>
          </a:p>
          <a:p>
            <a:pPr algn="just" eaLnBrk="0" fontAlgn="base" hangingPunct="0"/>
            <a:r>
              <a:rPr lang="fa-IR" sz="3200" b="1" dirty="0" smtClean="0">
                <a:cs typeface="B Nazanin" pitchFamily="2" charset="-78"/>
              </a:rPr>
              <a:t>توجه داشته باشید که بخش استعداد تحلیلی هیچ منبعی ندارد.</a:t>
            </a:r>
            <a:endParaRPr lang="en-US" sz="3200" b="1" dirty="0" smtClean="0">
              <a:cs typeface="B Nazanin" pitchFamily="2" charset="-78"/>
            </a:endParaRPr>
          </a:p>
          <a:p>
            <a:pPr algn="just"/>
            <a:r>
              <a:rPr lang="fa-IR" sz="3200" b="1" dirty="0" smtClean="0">
                <a:cs typeface="B Nazanin" pitchFamily="2" charset="-78"/>
              </a:rPr>
              <a:t>سؤالات استعداد تحلیلی به شیوة </a:t>
            </a:r>
            <a:r>
              <a:rPr lang="fa-IR" sz="32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غیرکلامی</a:t>
            </a:r>
            <a:r>
              <a:rPr lang="fa-IR" sz="3200" b="1" dirty="0" smtClean="0">
                <a:cs typeface="B Nazanin" pitchFamily="2" charset="-78"/>
              </a:rPr>
              <a:t> و </a:t>
            </a:r>
            <a:r>
              <a:rPr lang="fa-IR" sz="32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چهارگزینه‌اي</a:t>
            </a:r>
            <a:r>
              <a:rPr lang="fa-IR" sz="3200" b="1" dirty="0" smtClean="0">
                <a:cs typeface="B Nazanin" pitchFamily="2" charset="-78"/>
              </a:rPr>
              <a:t> و فقط با یك پاسخ درست به منظور ارزیابی </a:t>
            </a:r>
            <a:r>
              <a:rPr lang="fa-IR" sz="32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توانایی</a:t>
            </a:r>
            <a:r>
              <a:rPr lang="fa-IR" sz="3200" b="1" dirty="0" smtClean="0">
                <a:cs typeface="B Nazanin" pitchFamily="2" charset="-78"/>
              </a:rPr>
              <a:t> تحلیل، ریشه‌یابی، طبقه‌بندي و سازماندهی مطالب و مباحث گوناگون طرّاحی </a:t>
            </a:r>
            <a:r>
              <a:rPr lang="fa-IR" sz="3200" b="1" dirty="0" smtClean="0">
                <a:cs typeface="B Nazanin" pitchFamily="2" charset="-78"/>
              </a:rPr>
              <a:t>می‌شود</a:t>
            </a:r>
            <a:r>
              <a:rPr lang="fa-IR" sz="3200" b="1" dirty="0" smtClean="0">
                <a:cs typeface="B Nazanin" pitchFamily="2" charset="-78"/>
              </a:rPr>
              <a:t>.</a:t>
            </a:r>
            <a:endParaRPr kumimoji="0" lang="fa-IR" sz="32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742950" marR="0" lvl="0" indent="-74295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8" name="Down Ribbon 17"/>
          <p:cNvSpPr/>
          <p:nvPr/>
        </p:nvSpPr>
        <p:spPr>
          <a:xfrm>
            <a:off x="-214346" y="214290"/>
            <a:ext cx="9144000" cy="1428760"/>
          </a:xfrm>
          <a:prstGeom prst="ribb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Tabassom" pitchFamily="2" charset="-78"/>
              </a:rPr>
              <a:t>کتاب استعداد تحلیلی</a:t>
            </a:r>
            <a:r>
              <a:rPr lang="fa-IR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fa-IR" sz="4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a-I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منبع</a:t>
            </a:r>
            <a:r>
              <a:rPr lang="fa-IR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a-IR" sz="4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Tabassom" pitchFamily="2" charset="-78"/>
              </a:rPr>
              <a:t>آزمون</a:t>
            </a:r>
            <a:r>
              <a:rPr lang="fa-IR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a-IR" sz="4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Tabassom" pitchFamily="2" charset="-78"/>
              </a:rPr>
              <a:t>تیزهوشان</a:t>
            </a:r>
          </a:p>
        </p:txBody>
      </p:sp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 descr="images (3).jpg"/>
          <p:cNvPicPr>
            <a:picLocks noChangeAspect="1"/>
          </p:cNvPicPr>
          <p:nvPr/>
        </p:nvPicPr>
        <p:blipFill>
          <a:blip r:embed="rId2" cstate="print">
            <a:lum bright="45000" contrast="-71000"/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8330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83310" name="Rectangle 14"/>
          <p:cNvSpPr>
            <a:spLocks noChangeArrowheads="1"/>
          </p:cNvSpPr>
          <p:nvPr/>
        </p:nvSpPr>
        <p:spPr bwMode="auto">
          <a:xfrm>
            <a:off x="0" y="59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331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83315" name="Rectangle 19"/>
          <p:cNvSpPr>
            <a:spLocks noChangeArrowheads="1"/>
          </p:cNvSpPr>
          <p:nvPr/>
        </p:nvSpPr>
        <p:spPr bwMode="auto">
          <a:xfrm>
            <a:off x="0" y="59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331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83320" name="Rectangle 24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8332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83324" name="Rectangle 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54" name="Rectangle 10"/>
          <p:cNvSpPr>
            <a:spLocks noChangeArrowheads="1"/>
          </p:cNvSpPr>
          <p:nvPr/>
        </p:nvSpPr>
        <p:spPr bwMode="auto">
          <a:xfrm>
            <a:off x="500034" y="1276188"/>
            <a:ext cx="835824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کتاب طبقه‌بندی شامل</a:t>
            </a:r>
            <a:endParaRPr lang="fa-IR" sz="54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Farnaz" pitchFamily="2" charset="-78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 5 فصل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600 سوال 4 گزینه‌ای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با ضریب توازن 40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4آزمون جامع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درس‌نامه و پاسخ‌تشریحی است.</a:t>
            </a:r>
          </a:p>
        </p:txBody>
      </p:sp>
      <p:pic>
        <p:nvPicPr>
          <p:cNvPr id="62" name="Picture 61" descr="download (3)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14346" y="-357214"/>
            <a:ext cx="2428892" cy="2354321"/>
          </a:xfrm>
          <a:prstGeom prst="rect">
            <a:avLst/>
          </a:prstGeom>
        </p:spPr>
      </p:pic>
      <p:sp>
        <p:nvSpPr>
          <p:cNvPr id="24" name="Rounded Rectangle 23"/>
          <p:cNvSpPr/>
          <p:nvPr/>
        </p:nvSpPr>
        <p:spPr>
          <a:xfrm>
            <a:off x="1857356" y="142852"/>
            <a:ext cx="2714644" cy="114300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محتوای کتاب</a:t>
            </a:r>
            <a:endParaRPr lang="fa-IR" sz="36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images (3).jpg"/>
          <p:cNvPicPr>
            <a:picLocks noChangeAspect="1"/>
          </p:cNvPicPr>
          <p:nvPr/>
        </p:nvPicPr>
        <p:blipFill>
          <a:blip r:embed="rId2" cstate="print">
            <a:lum bright="48000" contrast="-69000"/>
          </a:blip>
          <a:stretch>
            <a:fillRect/>
          </a:stretch>
        </p:blipFill>
        <p:spPr>
          <a:xfrm>
            <a:off x="-32" y="0"/>
            <a:ext cx="9144032" cy="685800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071802" y="137346"/>
            <a:ext cx="58252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B Tabassom" pitchFamily="2" charset="-78"/>
              </a:rPr>
              <a:t>فصل اول : شکل متفاوت</a:t>
            </a:r>
            <a:endParaRPr kumimoji="0" lang="ar-SA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Tabassom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857364"/>
            <a:ext cx="7234272" cy="1166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3643314"/>
            <a:ext cx="7215238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image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472" y="2143116"/>
            <a:ext cx="2412989" cy="1809742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 rot="10800000">
            <a:off x="4429125" y="5927742"/>
            <a:ext cx="785817" cy="15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Folded Corner 23"/>
          <p:cNvSpPr/>
          <p:nvPr/>
        </p:nvSpPr>
        <p:spPr>
          <a:xfrm>
            <a:off x="214282" y="5286388"/>
            <a:ext cx="4214842" cy="1357322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120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 سوال در فصل 1 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کتاب استعداد تحلیلی</a:t>
            </a:r>
            <a:endParaRPr lang="fa-I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214942" y="5286388"/>
            <a:ext cx="3786214" cy="121444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7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 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سؤال 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در آزمون تیزهوشان</a:t>
            </a:r>
            <a:endParaRPr lang="fa-IR" sz="28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</p:spTree>
  </p:cSld>
  <p:clrMapOvr>
    <a:masterClrMapping/>
  </p:clrMapOvr>
  <p:transition advClick="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images (3).jpg"/>
          <p:cNvPicPr>
            <a:picLocks noChangeAspect="1"/>
          </p:cNvPicPr>
          <p:nvPr/>
        </p:nvPicPr>
        <p:blipFill>
          <a:blip r:embed="rId2" cstate="print">
            <a:lum bright="48000" contrast="-69000"/>
          </a:blip>
          <a:stretch>
            <a:fillRect/>
          </a:stretch>
        </p:blipFill>
        <p:spPr>
          <a:xfrm>
            <a:off x="-32" y="0"/>
            <a:ext cx="9144032" cy="685800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071802" y="137346"/>
            <a:ext cx="58252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B Tabassom" pitchFamily="2" charset="-78"/>
              </a:rPr>
              <a:t>فصل دوم : الگویابی</a:t>
            </a:r>
            <a:endParaRPr kumimoji="0" lang="ar-SA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Tabassom" pitchFamily="2" charset="-78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4429125" y="5927742"/>
            <a:ext cx="785817" cy="15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Folded Corner 23"/>
          <p:cNvSpPr/>
          <p:nvPr/>
        </p:nvSpPr>
        <p:spPr>
          <a:xfrm>
            <a:off x="214282" y="5286388"/>
            <a:ext cx="4214842" cy="1357322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200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سؤال 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در فصل 2 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کتاب استعداد تحلیلی</a:t>
            </a:r>
            <a:endParaRPr lang="fa-I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214942" y="5286388"/>
            <a:ext cx="3786214" cy="121444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5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 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سؤال 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در آزمون تیزهوشان</a:t>
            </a:r>
            <a:endParaRPr lang="fa-IR" sz="28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000108"/>
            <a:ext cx="714376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2943237"/>
            <a:ext cx="7000924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image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2143116"/>
            <a:ext cx="2412989" cy="1809742"/>
          </a:xfrm>
          <a:prstGeom prst="rect">
            <a:avLst/>
          </a:prstGeom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images (3).jpg"/>
          <p:cNvPicPr>
            <a:picLocks noChangeAspect="1"/>
          </p:cNvPicPr>
          <p:nvPr/>
        </p:nvPicPr>
        <p:blipFill>
          <a:blip r:embed="rId2" cstate="print">
            <a:lum bright="48000" contrast="-69000"/>
          </a:blip>
          <a:stretch>
            <a:fillRect/>
          </a:stretch>
        </p:blipFill>
        <p:spPr>
          <a:xfrm>
            <a:off x="-32" y="0"/>
            <a:ext cx="9144032" cy="685800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071802" y="137346"/>
            <a:ext cx="58252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B Tabassom" pitchFamily="2" charset="-78"/>
              </a:rPr>
              <a:t>فصل سوم: جایگاه نقطه و شکل</a:t>
            </a:r>
            <a:endParaRPr kumimoji="0" lang="ar-SA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Tabassom" pitchFamily="2" charset="-78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4429125" y="5927742"/>
            <a:ext cx="785817" cy="15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Folded Corner 23"/>
          <p:cNvSpPr/>
          <p:nvPr/>
        </p:nvSpPr>
        <p:spPr>
          <a:xfrm>
            <a:off x="214282" y="5286388"/>
            <a:ext cx="4214842" cy="1357322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80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سؤال 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در فصل 3 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کتاب استعداد تحلیلی</a:t>
            </a:r>
            <a:endParaRPr lang="fa-I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214942" y="5286388"/>
            <a:ext cx="3786214" cy="121444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3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سؤال 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در آزمون تیزهوشان</a:t>
            </a:r>
            <a:endParaRPr lang="fa-IR" sz="28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3071810"/>
            <a:ext cx="71438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9613" y="1071546"/>
            <a:ext cx="7458127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image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2143116"/>
            <a:ext cx="2412989" cy="1809742"/>
          </a:xfrm>
          <a:prstGeom prst="rect">
            <a:avLst/>
          </a:prstGeom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images (3).jpg"/>
          <p:cNvPicPr>
            <a:picLocks noChangeAspect="1"/>
          </p:cNvPicPr>
          <p:nvPr/>
        </p:nvPicPr>
        <p:blipFill>
          <a:blip r:embed="rId2" cstate="print">
            <a:lum bright="48000" contrast="-69000"/>
          </a:blip>
          <a:stretch>
            <a:fillRect/>
          </a:stretch>
        </p:blipFill>
        <p:spPr>
          <a:xfrm>
            <a:off x="-32" y="0"/>
            <a:ext cx="9144032" cy="685800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071802" y="137346"/>
            <a:ext cx="58252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B Tabassom" pitchFamily="2" charset="-78"/>
              </a:rPr>
              <a:t>فصل چهارم: تجسم فضایی</a:t>
            </a:r>
            <a:endParaRPr kumimoji="0" lang="ar-SA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Tabassom" pitchFamily="2" charset="-78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4429125" y="5927742"/>
            <a:ext cx="785817" cy="15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Folded Corner 23"/>
          <p:cNvSpPr/>
          <p:nvPr/>
        </p:nvSpPr>
        <p:spPr>
          <a:xfrm>
            <a:off x="214282" y="5286388"/>
            <a:ext cx="4214842" cy="1357322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60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سؤال 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در فصل 4 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کتاب استعداد تحلیلی</a:t>
            </a:r>
            <a:endParaRPr lang="fa-I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214942" y="5286388"/>
            <a:ext cx="3786214" cy="121444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1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سؤال </a:t>
            </a:r>
            <a:r>
              <a:rPr lang="fa-I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در آزمون تیزهوشان</a:t>
            </a:r>
            <a:endParaRPr lang="fa-IR" sz="28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000108"/>
            <a:ext cx="7305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3200410"/>
            <a:ext cx="721523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image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06" y="1857364"/>
            <a:ext cx="2412989" cy="1809742"/>
          </a:xfrm>
          <a:prstGeom prst="rect">
            <a:avLst/>
          </a:prstGeom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images (3).jpg"/>
          <p:cNvPicPr>
            <a:picLocks noChangeAspect="1"/>
          </p:cNvPicPr>
          <p:nvPr/>
        </p:nvPicPr>
        <p:blipFill>
          <a:blip r:embed="rId2" cstate="print">
            <a:lum bright="48000" contrast="-69000"/>
          </a:blip>
          <a:stretch>
            <a:fillRect/>
          </a:stretch>
        </p:blipFill>
        <p:spPr>
          <a:xfrm>
            <a:off x="-32" y="0"/>
            <a:ext cx="9144032" cy="685800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928794" y="137346"/>
            <a:ext cx="69682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B Tabassom" pitchFamily="2" charset="-78"/>
              </a:rPr>
              <a:t>فصل پنجم: پرسش‌های ترکیبی</a:t>
            </a:r>
            <a:endParaRPr kumimoji="0" lang="ar-SA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Tabassom" pitchFamily="2" charset="-78"/>
            </a:endParaRPr>
          </a:p>
        </p:txBody>
      </p:sp>
      <p:sp>
        <p:nvSpPr>
          <p:cNvPr id="24" name="Folded Corner 23"/>
          <p:cNvSpPr/>
          <p:nvPr/>
        </p:nvSpPr>
        <p:spPr>
          <a:xfrm>
            <a:off x="3143240" y="4714884"/>
            <a:ext cx="4214842" cy="1357322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60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سؤال </a:t>
            </a:r>
            <a:r>
              <a:rPr lang="fa-IR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در فصل 5 </a:t>
            </a:r>
            <a:endParaRPr lang="fa-IR" sz="24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  <a:p>
            <a:pPr algn="ctr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کتاب 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استعداد تحلیلی</a:t>
            </a:r>
            <a:endParaRPr lang="fa-I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5330" y="1142984"/>
            <a:ext cx="751761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images (3).jpg"/>
          <p:cNvPicPr>
            <a:picLocks noChangeAspect="1"/>
          </p:cNvPicPr>
          <p:nvPr/>
        </p:nvPicPr>
        <p:blipFill>
          <a:blip r:embed="rId2" cstate="print">
            <a:lum bright="46000" contrast="-65000"/>
          </a:blip>
          <a:stretch>
            <a:fillRect/>
          </a:stretch>
        </p:blipFill>
        <p:spPr>
          <a:xfrm>
            <a:off x="1" y="0"/>
            <a:ext cx="9164442" cy="6858000"/>
          </a:xfrm>
          <a:prstGeom prst="rect">
            <a:avLst/>
          </a:prstGeom>
        </p:spPr>
      </p:pic>
      <p:sp>
        <p:nvSpPr>
          <p:cNvPr id="180225" name="Rectangle 1"/>
          <p:cNvSpPr>
            <a:spLocks noChangeArrowheads="1"/>
          </p:cNvSpPr>
          <p:nvPr/>
        </p:nvSpPr>
        <p:spPr bwMode="auto">
          <a:xfrm>
            <a:off x="360086" y="2562026"/>
            <a:ext cx="8501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60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B Hom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B Davat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Davat" pitchFamily="2" charset="-78"/>
              </a:rPr>
              <a:t> </a:t>
            </a:r>
          </a:p>
        </p:txBody>
      </p:sp>
      <p:pic>
        <p:nvPicPr>
          <p:cNvPr id="8" name="Picture 7" descr="1 (41)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744925">
            <a:off x="5945411" y="87528"/>
            <a:ext cx="812698" cy="81269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 rot="21361130">
            <a:off x="165558" y="199540"/>
            <a:ext cx="5790526" cy="12023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 rot="21145403">
            <a:off x="257655" y="298505"/>
            <a:ext cx="56791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B Homa" pitchFamily="2" charset="-78"/>
              </a:rPr>
              <a:t>5 ویژگی اصلی کتاب</a:t>
            </a:r>
            <a:endParaRPr lang="fa-IR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14282" y="1357298"/>
            <a:ext cx="871540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1. تناظر </a:t>
            </a: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سؤالات </a:t>
            </a: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کتاب </a:t>
            </a: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با </a:t>
            </a:r>
            <a:r>
              <a:rPr lang="fa-IR" sz="5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B Farnaz" pitchFamily="2" charset="-78"/>
              </a:rPr>
              <a:t>آزمون تیزهوشان</a:t>
            </a:r>
            <a:endParaRPr lang="fa-IR" sz="4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B Elham" pitchFamily="2" charset="-78"/>
            </a:endParaRPr>
          </a:p>
        </p:txBody>
      </p:sp>
    </p:spTree>
  </p:cSld>
  <p:clrMapOvr>
    <a:masterClrMapping/>
  </p:clrMapOvr>
  <p:transition advClick="0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321</Words>
  <Application>Microsoft Office PowerPoint</Application>
  <PresentationFormat>On-screen Show (4:3)</PresentationFormat>
  <Paragraphs>70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      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Dear User!</dc:creator>
  <cp:lastModifiedBy>site</cp:lastModifiedBy>
  <cp:revision>375</cp:revision>
  <dcterms:created xsi:type="dcterms:W3CDTF">2010-05-25T09:31:36Z</dcterms:created>
  <dcterms:modified xsi:type="dcterms:W3CDTF">2018-10-01T18:45:03Z</dcterms:modified>
</cp:coreProperties>
</file>