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7" r:id="rId2"/>
    <p:sldId id="275" r:id="rId3"/>
    <p:sldId id="258" r:id="rId4"/>
    <p:sldId id="274" r:id="rId5"/>
    <p:sldId id="263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5F0D9-6971-4A75-AD27-D7E7EE6DA5CC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D6142-00EB-4ABE-9EA8-0623103F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31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633404" y="1671033"/>
            <a:ext cx="784323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fa-IR" sz="6000" dirty="0">
                <a:solidFill>
                  <a:schemeClr val="bg2">
                    <a:lumMod val="25000"/>
                  </a:schemeClr>
                </a:solidFill>
                <a:latin typeface="Lucida Sans Unicode" pitchFamily="34" charset="0"/>
                <a:cs typeface="B Titr" pitchFamily="2" charset="-78"/>
              </a:rPr>
              <a:t>    </a:t>
            </a:r>
            <a:r>
              <a:rPr lang="fa-IR" sz="8000" dirty="0">
                <a:solidFill>
                  <a:srgbClr val="002060"/>
                </a:solidFill>
                <a:latin typeface="Lucida Sans Unicode" pitchFamily="34" charset="0"/>
                <a:cs typeface="B Titr" pitchFamily="2" charset="-78"/>
              </a:rPr>
              <a:t>کتاب نوروز </a:t>
            </a:r>
            <a:endParaRPr lang="fa-IR" sz="8000" dirty="0" smtClean="0">
              <a:solidFill>
                <a:srgbClr val="002060"/>
              </a:solidFill>
              <a:latin typeface="Lucida Sans Unicode" pitchFamily="34" charset="0"/>
              <a:cs typeface="B Titr" pitchFamily="2" charset="-78"/>
            </a:endParaRPr>
          </a:p>
          <a:p>
            <a:pPr algn="r" rtl="1">
              <a:defRPr/>
            </a:pPr>
            <a:endParaRPr lang="fa-IR" sz="7200" dirty="0">
              <a:solidFill>
                <a:schemeClr val="bg2">
                  <a:lumMod val="25000"/>
                </a:schemeClr>
              </a:solidFill>
              <a:latin typeface="Lucida Sans Unicode" pitchFamily="34" charset="0"/>
              <a:cs typeface="B Titr" pitchFamily="2" charset="-78"/>
            </a:endParaRPr>
          </a:p>
          <a:p>
            <a:pPr rtl="1">
              <a:defRPr/>
            </a:pPr>
            <a:r>
              <a:rPr lang="fa-IR" sz="8000" dirty="0" smtClean="0">
                <a:solidFill>
                  <a:schemeClr val="bg2">
                    <a:lumMod val="25000"/>
                  </a:schemeClr>
                </a:solidFill>
                <a:latin typeface="Lucida Sans Unicode" pitchFamily="34" charset="0"/>
                <a:cs typeface="B Titr" pitchFamily="2" charset="-78"/>
              </a:rPr>
              <a:t>  </a:t>
            </a:r>
            <a:r>
              <a:rPr lang="fa-IR" sz="5400" dirty="0" smtClean="0">
                <a:solidFill>
                  <a:schemeClr val="accent2">
                    <a:lumMod val="50000"/>
                  </a:schemeClr>
                </a:solidFill>
                <a:latin typeface="Lucida Sans Unicode" pitchFamily="34" charset="0"/>
                <a:cs typeface="B Titr" pitchFamily="2" charset="-78"/>
              </a:rPr>
              <a:t>چهارم دبیرستان‌ریاضی</a:t>
            </a:r>
            <a:endParaRPr lang="en-US" sz="5400" dirty="0" smtClean="0">
              <a:solidFill>
                <a:schemeClr val="accent2">
                  <a:lumMod val="50000"/>
                </a:schemeClr>
              </a:solidFill>
              <a:latin typeface="Lucida Sans Unicode" pitchFamily="34" charset="0"/>
              <a:cs typeface="B Titr" pitchFamily="2" charset="-78"/>
            </a:endParaRPr>
          </a:p>
        </p:txBody>
      </p:sp>
      <p:pic>
        <p:nvPicPr>
          <p:cNvPr id="9219" name="Picture 6" descr="C:\Users\Afshar.BONYAD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42" y="528033"/>
            <a:ext cx="16097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0766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400" dirty="0">
                <a:solidFill>
                  <a:schemeClr val="accent2">
                    <a:lumMod val="50000"/>
                  </a:schemeClr>
                </a:solidFill>
                <a:cs typeface="B Titr" panose="00000700000000000000" pitchFamily="2" charset="-78"/>
              </a:rPr>
              <a:t>ضریب تناسب و توازن</a:t>
            </a:r>
            <a:endParaRPr lang="en-US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930400"/>
            <a:ext cx="8917427" cy="3880773"/>
          </a:xfrm>
        </p:spPr>
        <p:txBody>
          <a:bodyPr/>
          <a:lstStyle/>
          <a:p>
            <a:pPr marL="0" indent="0" algn="ctr">
              <a:buNone/>
            </a:pPr>
            <a:r>
              <a:rPr lang="fa-IR" sz="2400" dirty="0">
                <a:solidFill>
                  <a:srgbClr val="002060"/>
                </a:solidFill>
                <a:cs typeface="B Titr" panose="00000700000000000000" pitchFamily="2" charset="-78"/>
              </a:rPr>
              <a:t>1000 تست برگزیده از درس های اختصاصی</a:t>
            </a:r>
          </a:p>
          <a:p>
            <a:pPr marL="0" indent="0" algn="ctr">
              <a:buNone/>
            </a:pPr>
            <a:r>
              <a:rPr lang="fa-IR" sz="2400" dirty="0">
                <a:solidFill>
                  <a:srgbClr val="002060"/>
                </a:solidFill>
                <a:cs typeface="B Titr" panose="00000700000000000000" pitchFamily="2" charset="-78"/>
              </a:rPr>
              <a:t>500 تست شبیه سازی شده از درس های پایه و 500  تست شبیه سازی از درس های نیم سال اول پیش دانشگاهی</a:t>
            </a:r>
            <a:endParaRPr lang="en-US" sz="2400" dirty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endParaRPr lang="fa-IR" dirty="0" smtClean="0"/>
          </a:p>
          <a:p>
            <a:endParaRPr lang="fa-IR" sz="1100" dirty="0"/>
          </a:p>
          <a:p>
            <a:pPr marL="0" indent="0" algn="ctr">
              <a:buNone/>
            </a:pPr>
            <a:r>
              <a:rPr lang="fa-IR" sz="2400" dirty="0">
                <a:solidFill>
                  <a:srgbClr val="FF0000"/>
                </a:solidFill>
                <a:cs typeface="B Titr" panose="00000700000000000000" pitchFamily="2" charset="-78"/>
              </a:rPr>
              <a:t>1</a:t>
            </a:r>
            <a:r>
              <a:rPr lang="fa-IR" sz="2000" dirty="0">
                <a:solidFill>
                  <a:srgbClr val="002060"/>
                </a:solidFill>
                <a:cs typeface="B Titr" panose="00000700000000000000" pitchFamily="2" charset="-78"/>
              </a:rPr>
              <a:t> تست کنکور  = </a:t>
            </a:r>
            <a:r>
              <a:rPr lang="fa-IR" sz="2400" dirty="0" smtClean="0">
                <a:solidFill>
                  <a:srgbClr val="FF0000"/>
                </a:solidFill>
                <a:cs typeface="B Titr" panose="00000700000000000000" pitchFamily="2" charset="-78"/>
              </a:rPr>
              <a:t>12</a:t>
            </a:r>
            <a:r>
              <a:rPr lang="fa-IR" sz="2000" dirty="0" smtClean="0">
                <a:solidFill>
                  <a:srgbClr val="002060"/>
                </a:solidFill>
                <a:cs typeface="B Titr" panose="000007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cs typeface="B Titr" panose="00000700000000000000" pitchFamily="2" charset="-78"/>
              </a:rPr>
              <a:t>تست </a:t>
            </a:r>
            <a:r>
              <a:rPr lang="fa-IR" sz="2000" dirty="0" smtClean="0">
                <a:solidFill>
                  <a:srgbClr val="002060"/>
                </a:solidFill>
                <a:cs typeface="B Titr" panose="00000700000000000000" pitchFamily="2" charset="-78"/>
              </a:rPr>
              <a:t>در کتاب برای </a:t>
            </a:r>
            <a:r>
              <a:rPr lang="fa-IR" sz="2000" dirty="0">
                <a:solidFill>
                  <a:srgbClr val="002060"/>
                </a:solidFill>
                <a:cs typeface="B Titr" panose="00000700000000000000" pitchFamily="2" charset="-78"/>
              </a:rPr>
              <a:t>درس‌های پایه </a:t>
            </a:r>
            <a:endParaRPr lang="en-US" sz="2000" dirty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0" indent="0" algn="ctr">
              <a:buNone/>
            </a:pPr>
            <a:r>
              <a:rPr lang="fa-IR" sz="2400" dirty="0">
                <a:solidFill>
                  <a:srgbClr val="FF0000"/>
                </a:solidFill>
                <a:cs typeface="B Titr" panose="00000700000000000000" pitchFamily="2" charset="-78"/>
              </a:rPr>
              <a:t>1</a:t>
            </a:r>
            <a:r>
              <a:rPr lang="fa-IR" sz="2000" dirty="0">
                <a:solidFill>
                  <a:srgbClr val="002060"/>
                </a:solidFill>
                <a:cs typeface="B Titr" panose="00000700000000000000" pitchFamily="2" charset="-78"/>
              </a:rPr>
              <a:t> تست کنکور  = </a:t>
            </a:r>
            <a:r>
              <a:rPr lang="fa-IR" sz="2400" dirty="0" smtClean="0">
                <a:solidFill>
                  <a:srgbClr val="FF0000"/>
                </a:solidFill>
                <a:cs typeface="B Titr" panose="00000700000000000000" pitchFamily="2" charset="-78"/>
              </a:rPr>
              <a:t>15</a:t>
            </a:r>
            <a:r>
              <a:rPr lang="fa-IR" sz="2000" dirty="0" smtClean="0">
                <a:solidFill>
                  <a:srgbClr val="002060"/>
                </a:solidFill>
                <a:cs typeface="B Titr" panose="00000700000000000000" pitchFamily="2" charset="-78"/>
              </a:rPr>
              <a:t> </a:t>
            </a:r>
            <a:r>
              <a:rPr lang="fa-IR" sz="2000" dirty="0">
                <a:solidFill>
                  <a:srgbClr val="002060"/>
                </a:solidFill>
                <a:cs typeface="B Titr" panose="00000700000000000000" pitchFamily="2" charset="-78"/>
              </a:rPr>
              <a:t>تست در </a:t>
            </a:r>
            <a:r>
              <a:rPr lang="fa-IR" sz="2000" dirty="0" smtClean="0">
                <a:solidFill>
                  <a:srgbClr val="002060"/>
                </a:solidFill>
                <a:cs typeface="B Titr" panose="00000700000000000000" pitchFamily="2" charset="-78"/>
              </a:rPr>
              <a:t>کتاب </a:t>
            </a:r>
            <a:r>
              <a:rPr lang="fa-IR" sz="2000" dirty="0">
                <a:solidFill>
                  <a:srgbClr val="002060"/>
                </a:solidFill>
                <a:cs typeface="B Titr" panose="00000700000000000000" pitchFamily="2" charset="-78"/>
              </a:rPr>
              <a:t>برای درس‌های </a:t>
            </a:r>
            <a:r>
              <a:rPr lang="fa-IR" sz="2000" dirty="0" smtClean="0">
                <a:solidFill>
                  <a:srgbClr val="002060"/>
                </a:solidFill>
                <a:cs typeface="B Titr" panose="00000700000000000000" pitchFamily="2" charset="-78"/>
              </a:rPr>
              <a:t>پیش دانشگاهی   </a:t>
            </a:r>
            <a:endParaRPr lang="en-US" sz="2000" dirty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564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2428" y="2100218"/>
            <a:ext cx="9311425" cy="3785427"/>
          </a:xfrm>
        </p:spPr>
        <p:txBody>
          <a:bodyPr>
            <a:noAutofit/>
          </a:bodyPr>
          <a:lstStyle/>
          <a:p>
            <a:pPr marL="365760" indent="-256032" algn="r" rtl="1">
              <a:buNone/>
              <a:defRPr/>
            </a:pPr>
            <a:endParaRPr lang="fa-IR" sz="2300" b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cs typeface="B Titr" pitchFamily="2" charset="-78"/>
            </a:endParaRPr>
          </a:p>
          <a:p>
            <a:pPr marL="109728" indent="0" algn="ctr" rtl="1">
              <a:buNone/>
              <a:defRPr/>
            </a:pPr>
            <a:r>
              <a:rPr lang="fa-IR" sz="2800" dirty="0">
                <a:solidFill>
                  <a:srgbClr val="002060"/>
                </a:solidFill>
                <a:cs typeface="B Titr" panose="00000700000000000000" pitchFamily="2" charset="-78"/>
              </a:rPr>
              <a:t>کتاب نوروز را در دو دوره 5 روزه تمرین کنید (مجموعاً 10 روز</a:t>
            </a:r>
            <a:r>
              <a:rPr lang="fa-IR" sz="2800" dirty="0" smtClean="0">
                <a:solidFill>
                  <a:srgbClr val="002060"/>
                </a:solidFill>
                <a:cs typeface="B Titr" panose="00000700000000000000" pitchFamily="2" charset="-78"/>
              </a:rPr>
              <a:t>)</a:t>
            </a:r>
          </a:p>
          <a:p>
            <a:pPr marL="109728" indent="0" algn="ctr" rtl="1">
              <a:buNone/>
              <a:defRPr/>
            </a:pPr>
            <a:r>
              <a:rPr lang="fa-IR" sz="2400" dirty="0">
                <a:solidFill>
                  <a:srgbClr val="002060"/>
                </a:solidFill>
                <a:cs typeface="B Titr" panose="00000700000000000000" pitchFamily="2" charset="-78"/>
              </a:rPr>
              <a:t/>
            </a:r>
            <a:br>
              <a:rPr lang="fa-IR" sz="2400" dirty="0">
                <a:solidFill>
                  <a:srgbClr val="002060"/>
                </a:solidFill>
                <a:cs typeface="B Titr" panose="00000700000000000000" pitchFamily="2" charset="-78"/>
              </a:rPr>
            </a:br>
            <a:r>
              <a:rPr lang="fa-IR" sz="2400" dirty="0">
                <a:solidFill>
                  <a:srgbClr val="002060"/>
                </a:solidFill>
                <a:cs typeface="B Titr" panose="00000700000000000000" pitchFamily="2" charset="-78"/>
              </a:rPr>
              <a:t/>
            </a:r>
            <a:br>
              <a:rPr lang="fa-IR" sz="2400" dirty="0">
                <a:solidFill>
                  <a:srgbClr val="002060"/>
                </a:solidFill>
                <a:cs typeface="B Titr" panose="00000700000000000000" pitchFamily="2" charset="-78"/>
              </a:rPr>
            </a:br>
            <a:r>
              <a:rPr lang="fa-IR" sz="2800" dirty="0">
                <a:solidFill>
                  <a:srgbClr val="002060"/>
                </a:solidFill>
                <a:cs typeface="B Titr" panose="00000700000000000000" pitchFamily="2" charset="-78"/>
              </a:rPr>
              <a:t>اگر در ایام نوروز روزی 100 پرسش تمرین کنید و برای هر پرسش 2 دقیقه وقت بگذارید روزانه 200 دقیقه (3/5 ساعت) صرف تمرین سوال های کلیدی و برگزیده خواهید کرد.</a:t>
            </a:r>
            <a:endParaRPr lang="en-US" sz="2400" dirty="0" smtClean="0">
              <a:cs typeface="B Roya" pitchFamily="2" charset="-78"/>
            </a:endParaRPr>
          </a:p>
          <a:p>
            <a:pPr marL="365760" indent="-256032" algn="ctr">
              <a:buNone/>
              <a:defRPr/>
            </a:pPr>
            <a:endParaRPr lang="fa-IR" sz="2300" dirty="0">
              <a:cs typeface="B Roy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47104" y="734857"/>
            <a:ext cx="8229600" cy="1143000"/>
          </a:xfrm>
        </p:spPr>
        <p:txBody>
          <a:bodyPr/>
          <a:lstStyle/>
          <a:p>
            <a:pPr algn="ctr" rtl="1"/>
            <a:r>
              <a:rPr lang="fa-IR" sz="4800" dirty="0">
                <a:solidFill>
                  <a:schemeClr val="accent5">
                    <a:lumMod val="75000"/>
                  </a:schemeClr>
                </a:solidFill>
                <a:cs typeface="B Titr" pitchFamily="2" charset="-78"/>
              </a:rPr>
              <a:t>برنامه زمانی استفاده از کتاب نوروز</a:t>
            </a:r>
            <a:endParaRPr lang="en-US" sz="4800" dirty="0">
              <a:solidFill>
                <a:schemeClr val="accent5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pic>
        <p:nvPicPr>
          <p:cNvPr id="10244" name="Picture 6" descr="C:\Users\Afshar.BONYAD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13" y="377670"/>
            <a:ext cx="13081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197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6000" dirty="0" smtClean="0">
                <a:solidFill>
                  <a:schemeClr val="accent5">
                    <a:lumMod val="50000"/>
                  </a:schemeClr>
                </a:solidFill>
                <a:cs typeface="B Titr" panose="00000700000000000000" pitchFamily="2" charset="-78"/>
              </a:rPr>
              <a:t>ویژگی مهم</a:t>
            </a:r>
            <a:endParaRPr lang="en-US" sz="6000" dirty="0">
              <a:solidFill>
                <a:schemeClr val="accent5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569" y="2538413"/>
            <a:ext cx="9198980" cy="388077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3600" dirty="0" smtClean="0">
                <a:solidFill>
                  <a:srgbClr val="002060"/>
                </a:solidFill>
                <a:cs typeface="B Titr" panose="00000700000000000000" pitchFamily="2" charset="-78"/>
              </a:rPr>
              <a:t>وجود مباحث اصلی ، سوالات مهم با حجم محدود از </a:t>
            </a:r>
          </a:p>
          <a:p>
            <a:pPr marL="0" indent="0" algn="ctr" rtl="1">
              <a:buNone/>
            </a:pPr>
            <a:r>
              <a:rPr lang="fa-IR" sz="3600" dirty="0" smtClean="0">
                <a:solidFill>
                  <a:srgbClr val="002060"/>
                </a:solidFill>
                <a:cs typeface="B Titr" panose="00000700000000000000" pitchFamily="2" charset="-78"/>
              </a:rPr>
              <a:t>ویژگی های بارز این کتاب می باشدو به دانش‌آموز کمک </a:t>
            </a:r>
          </a:p>
          <a:p>
            <a:pPr marL="0" indent="0" algn="ctr" rtl="1">
              <a:buNone/>
            </a:pPr>
            <a:r>
              <a:rPr lang="fa-IR" sz="3600" dirty="0" smtClean="0">
                <a:solidFill>
                  <a:srgbClr val="002060"/>
                </a:solidFill>
                <a:cs typeface="B Titr" panose="00000700000000000000" pitchFamily="2" charset="-78"/>
              </a:rPr>
              <a:t>می کند</a:t>
            </a:r>
            <a:r>
              <a:rPr lang="en-US" sz="3600" dirty="0" smtClean="0">
                <a:solidFill>
                  <a:srgbClr val="002060"/>
                </a:solidFill>
                <a:cs typeface="B Titr" panose="00000700000000000000" pitchFamily="2" charset="-78"/>
              </a:rPr>
              <a:t> </a:t>
            </a:r>
            <a:r>
              <a:rPr lang="fa-IR" sz="3600" dirty="0" smtClean="0">
                <a:solidFill>
                  <a:srgbClr val="002060"/>
                </a:solidFill>
                <a:cs typeface="B Titr" panose="00000700000000000000" pitchFamily="2" charset="-78"/>
              </a:rPr>
              <a:t>در بازه زمانی مشخص و محدود جمع بندی </a:t>
            </a:r>
          </a:p>
          <a:p>
            <a:pPr marL="0" indent="0" algn="ctr" rtl="1">
              <a:buNone/>
            </a:pPr>
            <a:r>
              <a:rPr lang="fa-IR" sz="3600" dirty="0" smtClean="0">
                <a:solidFill>
                  <a:srgbClr val="002060"/>
                </a:solidFill>
                <a:cs typeface="B Titr" panose="00000700000000000000" pitchFamily="2" charset="-78"/>
              </a:rPr>
              <a:t>مناسبی از مباحث درسی داشته باشد</a:t>
            </a:r>
            <a:endParaRPr lang="en-US" sz="3600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  <p:pic>
        <p:nvPicPr>
          <p:cNvPr id="4" name="Picture 6" descr="C:\Users\Afshar.BONYAD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12" y="231776"/>
            <a:ext cx="135890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7461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1545464" y="632834"/>
            <a:ext cx="747826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fa-IR" sz="6000" b="1" dirty="0" smtClean="0">
                <a:solidFill>
                  <a:schemeClr val="accent4">
                    <a:lumMod val="50000"/>
                  </a:schemeClr>
                </a:solidFill>
                <a:latin typeface="Lucida Sans Unicode" panose="020B0602030504020204" pitchFamily="34" charset="0"/>
                <a:cs typeface="B Titr" panose="00000700000000000000" pitchFamily="2" charset="-78"/>
              </a:rPr>
              <a:t>نوروز </a:t>
            </a:r>
            <a:r>
              <a:rPr lang="fa-IR" sz="4800" b="1" dirty="0" smtClean="0">
                <a:solidFill>
                  <a:schemeClr val="accent4">
                    <a:lumMod val="50000"/>
                  </a:schemeClr>
                </a:solidFill>
                <a:latin typeface="Lucida Sans Unicode" panose="020B0602030504020204" pitchFamily="34" charset="0"/>
                <a:cs typeface="B Titr" panose="00000700000000000000" pitchFamily="2" charset="-78"/>
              </a:rPr>
              <a:t>چهارم ریاضی</a:t>
            </a:r>
            <a:endParaRPr lang="fa-IR" sz="4800" b="1" dirty="0">
              <a:solidFill>
                <a:schemeClr val="accent4">
                  <a:lumMod val="50000"/>
                </a:schemeClr>
              </a:solidFill>
              <a:latin typeface="Lucida Sans Unicode" panose="020B0602030504020204" pitchFamily="34" charset="0"/>
              <a:cs typeface="B Titr" panose="00000700000000000000" pitchFamily="2" charset="-78"/>
            </a:endParaRPr>
          </a:p>
        </p:txBody>
      </p:sp>
      <p:graphicFrame>
        <p:nvGraphicFramePr>
          <p:cNvPr id="18641" name="Group 2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134692"/>
              </p:ext>
            </p:extLst>
          </p:nvPr>
        </p:nvGraphicFramePr>
        <p:xfrm>
          <a:off x="759854" y="2292439"/>
          <a:ext cx="8631931" cy="3412803"/>
        </p:xfrm>
        <a:graphic>
          <a:graphicData uri="http://schemas.openxmlformats.org/drawingml/2006/table">
            <a:tbl>
              <a:tblPr rtl="1"/>
              <a:tblGrid>
                <a:gridCol w="2782807"/>
                <a:gridCol w="1856673"/>
                <a:gridCol w="3992451"/>
              </a:tblGrid>
              <a:tr h="123213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نام کتاب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کد کتاب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تعداد سوال در هر درس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7598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چهارم ریاضی جلد اول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6430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حساب دیفرانسیل و ریاضی پایه      100+100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هندسه تحلیلی و هندسه پایه            100+100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ریاضیات گسسته و جبر و احتمال    100+100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فیزیک پیش دانشگاهی و پایه          100+100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شیمی پیش دانشگاهی و پایه          100+100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90468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چهارم ریاضی جلد دوم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B Titr" pitchFamily="2" charset="-78"/>
                        </a:rPr>
                        <a:t>6438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B Tit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6" descr="C:\Users\Afshar.BONYAD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61409" cy="1648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2216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42180" y="3452341"/>
            <a:ext cx="6569822" cy="2000264"/>
          </a:xfrm>
          <a:ln>
            <a:miter lim="800000"/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365760" indent="-256032" algn="ctr">
              <a:buNone/>
              <a:defRPr/>
            </a:pPr>
            <a:r>
              <a:rPr lang="fa-IR" sz="9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B Titr" pitchFamily="2" charset="-78"/>
              </a:rPr>
              <a:t>موفق باشید</a:t>
            </a:r>
          </a:p>
        </p:txBody>
      </p:sp>
      <p:pic>
        <p:nvPicPr>
          <p:cNvPr id="18435" name="Picture 6" descr="C:\Users\Afshar.BONYAD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28" y="309093"/>
            <a:ext cx="2071688" cy="294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27912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363</TotalTime>
  <Words>176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B Roya</vt:lpstr>
      <vt:lpstr>B Titr</vt:lpstr>
      <vt:lpstr>Calibri</vt:lpstr>
      <vt:lpstr>Lucida Sans Unicode</vt:lpstr>
      <vt:lpstr>Tahoma</vt:lpstr>
      <vt:lpstr>Trebuchet MS</vt:lpstr>
      <vt:lpstr>Wingdings 3</vt:lpstr>
      <vt:lpstr>Facet</vt:lpstr>
      <vt:lpstr>PowerPoint Presentation</vt:lpstr>
      <vt:lpstr>ضریب تناسب و توازن</vt:lpstr>
      <vt:lpstr>برنامه زمانی استفاده از کتاب نوروز</vt:lpstr>
      <vt:lpstr>ویژگی مهم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Afshar</dc:creator>
  <cp:lastModifiedBy>Afshar</cp:lastModifiedBy>
  <cp:revision>83</cp:revision>
  <dcterms:created xsi:type="dcterms:W3CDTF">2015-02-01T12:10:43Z</dcterms:created>
  <dcterms:modified xsi:type="dcterms:W3CDTF">2017-01-16T08:06:35Z</dcterms:modified>
</cp:coreProperties>
</file>